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677" r:id="rId3"/>
    <p:sldId id="678" r:id="rId4"/>
    <p:sldId id="676" r:id="rId5"/>
    <p:sldId id="994" r:id="rId6"/>
    <p:sldId id="648" r:id="rId7"/>
    <p:sldId id="653" r:id="rId8"/>
    <p:sldId id="647" r:id="rId9"/>
    <p:sldId id="646" r:id="rId10"/>
    <p:sldId id="649" r:id="rId11"/>
    <p:sldId id="698" r:id="rId12"/>
    <p:sldId id="287" r:id="rId13"/>
    <p:sldId id="288" r:id="rId14"/>
    <p:sldId id="681" r:id="rId15"/>
    <p:sldId id="289" r:id="rId16"/>
    <p:sldId id="290" r:id="rId17"/>
    <p:sldId id="291" r:id="rId18"/>
    <p:sldId id="293" r:id="rId19"/>
    <p:sldId id="294" r:id="rId20"/>
    <p:sldId id="682" r:id="rId21"/>
    <p:sldId id="495" r:id="rId22"/>
    <p:sldId id="600" r:id="rId23"/>
    <p:sldId id="463" r:id="rId24"/>
    <p:sldId id="651" r:id="rId25"/>
    <p:sldId id="652" r:id="rId26"/>
    <p:sldId id="658" r:id="rId27"/>
    <p:sldId id="659" r:id="rId28"/>
    <p:sldId id="660" r:id="rId29"/>
    <p:sldId id="664" r:id="rId30"/>
    <p:sldId id="655" r:id="rId31"/>
    <p:sldId id="656" r:id="rId32"/>
    <p:sldId id="657" r:id="rId33"/>
    <p:sldId id="674" r:id="rId34"/>
    <p:sldId id="683" r:id="rId35"/>
    <p:sldId id="699" r:id="rId36"/>
    <p:sldId id="700" r:id="rId37"/>
    <p:sldId id="701" r:id="rId38"/>
    <p:sldId id="702" r:id="rId39"/>
    <p:sldId id="703" r:id="rId40"/>
    <p:sldId id="684" r:id="rId41"/>
    <p:sldId id="675" r:id="rId42"/>
    <p:sldId id="697" r:id="rId43"/>
    <p:sldId id="685" r:id="rId44"/>
    <p:sldId id="688" r:id="rId45"/>
    <p:sldId id="689" r:id="rId46"/>
    <p:sldId id="690" r:id="rId47"/>
    <p:sldId id="691" r:id="rId48"/>
    <p:sldId id="692" r:id="rId49"/>
    <p:sldId id="693" r:id="rId50"/>
    <p:sldId id="708" r:id="rId51"/>
    <p:sldId id="662" r:id="rId52"/>
    <p:sldId id="993" r:id="rId53"/>
    <p:sldId id="663" r:id="rId54"/>
    <p:sldId id="709" r:id="rId55"/>
    <p:sldId id="995" r:id="rId56"/>
    <p:sldId id="710" r:id="rId57"/>
    <p:sldId id="996" r:id="rId58"/>
    <p:sldId id="484" r:id="rId59"/>
    <p:sldId id="267" r:id="rId60"/>
    <p:sldId id="268" r:id="rId61"/>
    <p:sldId id="971" r:id="rId62"/>
    <p:sldId id="972" r:id="rId63"/>
    <p:sldId id="997" r:id="rId64"/>
    <p:sldId id="973" r:id="rId65"/>
    <p:sldId id="977" r:id="rId66"/>
    <p:sldId id="559" r:id="rId67"/>
    <p:sldId id="578" r:id="rId68"/>
    <p:sldId id="630" r:id="rId69"/>
    <p:sldId id="562" r:id="rId70"/>
    <p:sldId id="576" r:id="rId71"/>
    <p:sldId id="575" r:id="rId72"/>
    <p:sldId id="637" r:id="rId73"/>
    <p:sldId id="638" r:id="rId74"/>
    <p:sldId id="569" r:id="rId75"/>
    <p:sldId id="673" r:id="rId76"/>
    <p:sldId id="570" r:id="rId77"/>
    <p:sldId id="572" r:id="rId78"/>
    <p:sldId id="573" r:id="rId79"/>
    <p:sldId id="580" r:id="rId80"/>
    <p:sldId id="999" r:id="rId81"/>
    <p:sldId id="563" r:id="rId82"/>
    <p:sldId id="579" r:id="rId83"/>
    <p:sldId id="584" r:id="rId84"/>
    <p:sldId id="585" r:id="rId85"/>
    <p:sldId id="586" r:id="rId86"/>
    <p:sldId id="564" r:id="rId87"/>
    <p:sldId id="591" r:id="rId88"/>
    <p:sldId id="568" r:id="rId89"/>
    <p:sldId id="640" r:id="rId90"/>
    <p:sldId id="976" r:id="rId91"/>
    <p:sldId id="639" r:id="rId92"/>
    <p:sldId id="975" r:id="rId93"/>
    <p:sldId id="978" r:id="rId94"/>
    <p:sldId id="981" r:id="rId95"/>
    <p:sldId id="979" r:id="rId96"/>
    <p:sldId id="992" r:id="rId97"/>
    <p:sldId id="962" r:id="rId98"/>
    <p:sldId id="1000" r:id="rId99"/>
    <p:sldId id="1001" r:id="rId100"/>
    <p:sldId id="1002" r:id="rId101"/>
    <p:sldId id="1003" r:id="rId102"/>
    <p:sldId id="987" r:id="rId103"/>
    <p:sldId id="305" r:id="rId104"/>
    <p:sldId id="306" r:id="rId105"/>
    <p:sldId id="489" r:id="rId106"/>
    <p:sldId id="310" r:id="rId107"/>
    <p:sldId id="311" r:id="rId108"/>
    <p:sldId id="312" r:id="rId109"/>
    <p:sldId id="491" r:id="rId110"/>
    <p:sldId id="989" r:id="rId111"/>
    <p:sldId id="313" r:id="rId112"/>
    <p:sldId id="320" r:id="rId113"/>
    <p:sldId id="990" r:id="rId114"/>
    <p:sldId id="316" r:id="rId115"/>
    <p:sldId id="321" r:id="rId116"/>
    <p:sldId id="991" r:id="rId117"/>
    <p:sldId id="322" r:id="rId118"/>
    <p:sldId id="486" r:id="rId119"/>
    <p:sldId id="323" r:id="rId120"/>
    <p:sldId id="327" r:id="rId121"/>
    <p:sldId id="328" r:id="rId122"/>
    <p:sldId id="329" r:id="rId123"/>
    <p:sldId id="347" r:id="rId124"/>
    <p:sldId id="365" r:id="rId125"/>
    <p:sldId id="382" r:id="rId126"/>
    <p:sldId id="366" r:id="rId127"/>
    <p:sldId id="352" r:id="rId128"/>
    <p:sldId id="354" r:id="rId129"/>
    <p:sldId id="355" r:id="rId130"/>
    <p:sldId id="386" r:id="rId131"/>
    <p:sldId id="356" r:id="rId132"/>
    <p:sldId id="346" r:id="rId133"/>
    <p:sldId id="357" r:id="rId134"/>
    <p:sldId id="998" r:id="rId135"/>
    <p:sldId id="349" r:id="rId136"/>
    <p:sldId id="383" r:id="rId137"/>
    <p:sldId id="350" r:id="rId138"/>
    <p:sldId id="380" r:id="rId139"/>
    <p:sldId id="361" r:id="rId140"/>
    <p:sldId id="389" r:id="rId141"/>
    <p:sldId id="363" r:id="rId142"/>
    <p:sldId id="359" r:id="rId143"/>
    <p:sldId id="367" r:id="rId144"/>
    <p:sldId id="345" r:id="rId145"/>
    <p:sldId id="387" r:id="rId146"/>
    <p:sldId id="371" r:id="rId147"/>
    <p:sldId id="379" r:id="rId148"/>
    <p:sldId id="358" r:id="rId149"/>
    <p:sldId id="368" r:id="rId150"/>
    <p:sldId id="369" r:id="rId151"/>
    <p:sldId id="370" r:id="rId152"/>
    <p:sldId id="641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9"/>
    <p:restoredTop sz="94647"/>
  </p:normalViewPr>
  <p:slideViewPr>
    <p:cSldViewPr snapToGrid="0" snapToObjects="1" showGuides="1">
      <p:cViewPr varScale="1">
        <p:scale>
          <a:sx n="122" d="100"/>
          <a:sy n="122" d="100"/>
        </p:scale>
        <p:origin x="20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/>
              <a:t>Training samples for each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'[Chart in Microsoft PowerPoint]Sheet1'!$E$2</c:f>
              <c:strCache>
                <c:ptCount val="1"/>
                <c:pt idx="0">
                  <c:v>non-yes-and</c:v>
                </c:pt>
              </c:strCache>
            </c:strRef>
          </c:tx>
          <c:spPr>
            <a:solidFill>
              <a:srgbClr val="9C0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PowerPoint]Sheet1'!$E$3:$E$6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5-DD40-BB58-028C830A8586}"/>
            </c:ext>
          </c:extLst>
        </c:ser>
        <c:ser>
          <c:idx val="0"/>
          <c:order val="1"/>
          <c:tx>
            <c:strRef>
              <c:f>'[Chart in Microsoft PowerPoint]Sheet1'!$D$2</c:f>
              <c:strCache>
                <c:ptCount val="1"/>
                <c:pt idx="0">
                  <c:v>yes-and</c:v>
                </c:pt>
              </c:strCache>
            </c:strRef>
          </c:tx>
          <c:spPr>
            <a:solidFill>
              <a:srgbClr val="85BD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PowerPoint]Sheet1'!$D$3:$D$6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5-DD40-BB58-028C830A8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1617939743"/>
        <c:axId val="1588470959"/>
      </c:barChart>
      <c:catAx>
        <c:axId val="16179397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88470959"/>
        <c:crosses val="autoZero"/>
        <c:auto val="1"/>
        <c:lblAlgn val="ctr"/>
        <c:lblOffset val="100"/>
        <c:noMultiLvlLbl val="0"/>
      </c:catAx>
      <c:valAx>
        <c:axId val="158847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3974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90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78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7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7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Groudning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any means that is used to establish a common ground or a shared world state through cooperation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Clark and Shaefer outlines a list of dimensions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grounding that have varying degrees of showing engagement.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Display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Acknowledgement  Nodding or expressing agreement.</a:t>
            </a:r>
          </a:p>
          <a:p>
            <a:pPr lvl="1"/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3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 want to leverage this relativley well-defined principle and collect them to better understand yes-ands. </a:t>
            </a:r>
          </a:p>
          <a:p>
            <a:endParaRPr lang="en-KR" dirty="0"/>
          </a:p>
          <a:p>
            <a:r>
              <a:rPr lang="en-KR" dirty="0"/>
              <a:t>We will want to use this collected text-based training data to leverage existing state of the art language models to build dialogue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0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5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This is exactly what we do. </a:t>
            </a:r>
          </a:p>
          <a:p>
            <a:endParaRPr lang="en-KR" dirty="0"/>
          </a:p>
          <a:p>
            <a:r>
              <a:rPr lang="en-KR" dirty="0"/>
              <a:t>We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1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7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8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2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1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3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If something that is somewhat nonsense but true, as established by the prompt or any previous turns, what else is also true? This can be a factor / dialogue act that contributes to humor. </a:t>
            </a:r>
          </a:p>
          <a:p>
            <a:endParaRPr lang="en-KR" dirty="0"/>
          </a:p>
          <a:p>
            <a:endParaRPr lang="en-K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</a:t>
            </a:r>
            <a:r>
              <a:rPr lang="en-US" dirty="0"/>
              <a:t>an the yes-and classifier contribute to identifying more desirable dialogue responses, hence act as a learnable evaluation metric?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4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for those interested or to help explain data collection process with turkers.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54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-cho.com/spolin" TargetMode="External"/><Relationship Id="rId2" Type="http://schemas.openxmlformats.org/officeDocument/2006/relationships/hyperlink" Target="mailto:jcho@i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olin.isi.edu/" TargetMode="External"/><Relationship Id="rId4" Type="http://schemas.openxmlformats.org/officeDocument/2006/relationships/hyperlink" Target="https://github.com/wise-east/spolin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816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662</a:t>
            </a:r>
          </a:p>
          <a:p>
            <a:r>
              <a:rPr lang="en-US" dirty="0"/>
              <a:t>Jonathan 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1832-4CF8-7E23-F254-21DAFCEA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Dialogue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6B35-3E8A-28E2-39C4-3DFA408F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lots and it’s an emerging game! Here are some recent ones</a:t>
            </a:r>
          </a:p>
          <a:p>
            <a:r>
              <a:rPr lang="en-US"/>
              <a:t>Persona-based – try to understand the “style” of a participant as distinct from content</a:t>
            </a:r>
          </a:p>
          <a:p>
            <a:r>
              <a:rPr lang="en-US"/>
              <a:t>Graph, memory, and other more complicated networks to recognize long term trends in conversations more clearly</a:t>
            </a:r>
          </a:p>
          <a:p>
            <a:r>
              <a:rPr lang="en-US"/>
              <a:t>Techniques to avoid repetition and safe responses</a:t>
            </a:r>
          </a:p>
          <a:p>
            <a:pPr lvl="1"/>
            <a:r>
              <a:rPr lang="en-US"/>
              <a:t>rules</a:t>
            </a:r>
          </a:p>
          <a:p>
            <a:pPr lvl="1"/>
            <a:r>
              <a:rPr lang="en-US"/>
              <a:t>sampling</a:t>
            </a:r>
          </a:p>
          <a:p>
            <a:pPr lvl="1"/>
            <a:r>
              <a:rPr lang="en-US"/>
              <a:t>mutual information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62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9A61-C45B-E127-CE04-10478DE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So Great (in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C94A-AE15-D53A-394F-ECEF4FCB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Multi-Turn Dialogues – when to weigh in?</a:t>
            </a:r>
          </a:p>
          <a:p>
            <a:r>
              <a:rPr lang="en-US"/>
              <a:t>Spoken Dialogue – different from text, and requires speech-text-text-speech stack (we can do it, it’s just not that natural yet)</a:t>
            </a:r>
          </a:p>
          <a:p>
            <a:r>
              <a:rPr lang="en-US"/>
              <a:t>Very long conversations? You tell me...is an hour of chatgpt similar to an hour with bff?</a:t>
            </a:r>
          </a:p>
          <a:p>
            <a:r>
              <a:rPr lang="en-US"/>
              <a:t>Lower resourced languages – see also MT</a:t>
            </a:r>
          </a:p>
          <a:p>
            <a:r>
              <a:rPr lang="en-US"/>
              <a:t>other hot topics?</a:t>
            </a:r>
          </a:p>
        </p:txBody>
      </p:sp>
    </p:spTree>
    <p:extLst>
      <p:ext uri="{BB962C8B-B14F-4D97-AF65-F5344CB8AC3E}">
        <p14:creationId xmlns:p14="http://schemas.microsoft.com/office/powerpoint/2010/main" val="2753626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205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Problem: 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559027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2050884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3146075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9501211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5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1834377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994430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959" y="2751201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5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691B39-9FEB-D849-9795-C795B897B1C8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22638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4B9B3-CC7F-BD44-878D-E0D21A4CB9B6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057449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854753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404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EA8B-3274-2244-9A5C-209AA6EFE74E}"/>
              </a:ext>
            </a:extLst>
          </p:cNvPr>
          <p:cNvSpPr txBox="1"/>
          <p:nvPr/>
        </p:nvSpPr>
        <p:spPr>
          <a:xfrm flipH="1">
            <a:off x="3819403" y="3832261"/>
            <a:ext cx="520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Intuitively, we should incorporate the other conditional probability too!</a:t>
            </a:r>
          </a:p>
        </p:txBody>
      </p:sp>
    </p:spTree>
    <p:extLst>
      <p:ext uri="{BB962C8B-B14F-4D97-AF65-F5344CB8AC3E}">
        <p14:creationId xmlns:p14="http://schemas.microsoft.com/office/powerpoint/2010/main" val="3745054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064" y="3311577"/>
            <a:ext cx="780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Another way to look at it: Mutual Information!</a:t>
            </a:r>
          </a:p>
          <a:p>
            <a:r>
              <a:rPr lang="en-US" sz="2800" b="1" dirty="0"/>
              <a:t>Search for the element that is most "</a:t>
            </a:r>
            <a:r>
              <a:rPr lang="en-US" sz="2800" b="1" dirty="0" err="1"/>
              <a:t>intersting</a:t>
            </a:r>
            <a:r>
              <a:rPr lang="en-US" sz="2800" b="1" dirty="0"/>
              <a:t>" in this case.</a:t>
            </a:r>
          </a:p>
        </p:txBody>
      </p:sp>
    </p:spTree>
    <p:extLst>
      <p:ext uri="{BB962C8B-B14F-4D97-AF65-F5344CB8AC3E}">
        <p14:creationId xmlns:p14="http://schemas.microsoft.com/office/powerpoint/2010/main" val="3429857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28EE-CD54-4745-87CD-3213F16FA704}"/>
              </a:ext>
            </a:extLst>
          </p:cNvPr>
          <p:cNvSpPr txBox="1"/>
          <p:nvPr/>
        </p:nvSpPr>
        <p:spPr>
          <a:xfrm>
            <a:off x="4952144" y="3429000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=P(T|S)/P(T) (def. of conditional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45475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blipFill>
                <a:blip r:embed="rId6"/>
                <a:stretch>
                  <a:fillRect l="-1408" r="-14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3505240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34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23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Irrelevant, non-sensical response: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72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Relevant but non-specific response: 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FCAFA3-C069-304C-9A9C-356DE2FDA37E}"/>
              </a:ext>
            </a:extLst>
          </p:cNvPr>
          <p:cNvSpPr txBox="1">
            <a:spLocks/>
          </p:cNvSpPr>
          <p:nvPr/>
        </p:nvSpPr>
        <p:spPr bwMode="auto">
          <a:xfrm>
            <a:off x="609601" y="5498439"/>
            <a:ext cx="10980929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KR" dirty="0"/>
              <a:t>These responses are undesirable due to a</a:t>
            </a:r>
            <a:r>
              <a:rPr lang="en-KR" b="1" dirty="0"/>
              <a:t> lack of grounding</a:t>
            </a:r>
          </a:p>
          <a:p>
            <a:endParaRPr lang="en-KR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B7BA-D4D8-0049-B40A-348BDADD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</a:t>
            </a:r>
            <a:r>
              <a:rPr lang="en-KR" dirty="0"/>
              <a:t>Grounding?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F117-53AF-DA49-9484-095A47E7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399519" cy="4980115"/>
          </a:xfrm>
        </p:spPr>
        <p:txBody>
          <a:bodyPr/>
          <a:lstStyle/>
          <a:p>
            <a:r>
              <a:rPr lang="en-KR" dirty="0"/>
              <a:t>Establishing common ground or a shared world state through cooperation</a:t>
            </a:r>
          </a:p>
          <a:p>
            <a:r>
              <a:rPr lang="en-US" dirty="0"/>
              <a:t>Dimensions of grounding (Clark and Shaefer, 1989)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727E3-5EC3-1E42-8522-BD722D55477E}"/>
              </a:ext>
            </a:extLst>
          </p:cNvPr>
          <p:cNvSpPr/>
          <p:nvPr/>
        </p:nvSpPr>
        <p:spPr>
          <a:xfrm>
            <a:off x="411481" y="26204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Acknowledgement  Nodding or expressing agreement.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7AD5C-6E1B-DC47-A4C1-15D13401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9" y="2715498"/>
            <a:ext cx="5802923" cy="3239496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2B51D8-ED2E-E143-AEB3-9A69FF36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2714490"/>
            <a:ext cx="5828400" cy="323957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806E00-DD68-6248-AACA-781D9E49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8" y="2714994"/>
            <a:ext cx="5829171" cy="32400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5CB36A-584A-5645-AF17-3C914587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7" y="2715498"/>
            <a:ext cx="58291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4" y="2270760"/>
            <a:ext cx="395674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3" y="69052"/>
            <a:ext cx="11483009" cy="1325563"/>
          </a:xfrm>
        </p:spPr>
        <p:txBody>
          <a:bodyPr/>
          <a:lstStyle/>
          <a:p>
            <a:pPr algn="l"/>
            <a:r>
              <a:rPr lang="en-KR" dirty="0"/>
              <a:t>Inspiration from Improvisational Theatre (Improv)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6417363" cy="49801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Grounding is prevalent in improv as it abides by the </a:t>
            </a:r>
            <a:r>
              <a:rPr lang="en-US" b="1" dirty="0">
                <a:sym typeface="Wingdings" pitchFamily="2" charset="2"/>
              </a:rPr>
              <a:t>“Yes, and” principle</a:t>
            </a:r>
            <a:endParaRPr lang="en-US" b="1" dirty="0"/>
          </a:p>
          <a:p>
            <a:pPr lvl="1"/>
            <a:r>
              <a:rPr lang="en-US" dirty="0"/>
              <a:t>A prompt must </a:t>
            </a:r>
            <a:r>
              <a:rPr lang="en-US" b="1" dirty="0"/>
              <a:t>establish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A response to a prompt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or further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prompt-response pairs </a:t>
            </a:r>
            <a:r>
              <a:rPr lang="en-US" i="1" dirty="0"/>
              <a:t>yes-ands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4" y="1295400"/>
            <a:ext cx="5291958" cy="32434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5" y="2270760"/>
            <a:ext cx="395673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24C-AF35-5647-B764-8F32AE94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101F-246E-724B-BFCC-6A5302E8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“Yes, and” principle through collection of </a:t>
            </a:r>
            <a:r>
              <a:rPr lang="en-US" i="1" dirty="0"/>
              <a:t>yes-ands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/>
              <a:t>yes-ands </a:t>
            </a:r>
            <a:r>
              <a:rPr lang="en-US" dirty="0"/>
              <a:t>as training data to build dialogue systems that produce coherent responses given some topic inputs (prompts)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a system through a web interface so a human can play the part of one actor (and log the generated output)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909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65" y="63889"/>
            <a:ext cx="10515600" cy="1325563"/>
          </a:xfrm>
        </p:spPr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2"/>
            <a:ext cx="10980929" cy="1120650"/>
          </a:xfrm>
        </p:spPr>
        <p:txBody>
          <a:bodyPr/>
          <a:lstStyle/>
          <a:p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one?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2659380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2659380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26593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F05-0C5F-C243-9546-1311CBC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err="1"/>
              <a:t>Spontaneanation</a:t>
            </a:r>
            <a:r>
              <a:rPr lang="en-US" dirty="0"/>
              <a:t> by Paul F. Tompkins	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D0F3A-DB6C-AE48-959B-8880B405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 podcast hosted by Tompkins</a:t>
            </a:r>
          </a:p>
          <a:p>
            <a:r>
              <a:rPr lang="en-US" dirty="0"/>
              <a:t>200 episodes of ~30minutes of long-form improv </a:t>
            </a:r>
          </a:p>
          <a:p>
            <a:r>
              <a:rPr lang="en-US" dirty="0"/>
              <a:t>43K lines of spoken dialogue with about 50 yes-ands per episode.  (=about 25% of all dialogue turns) </a:t>
            </a:r>
          </a:p>
          <a:p>
            <a:r>
              <a:rPr lang="en-US" dirty="0"/>
              <a:t>No transcripts available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47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13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14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3" r="29597" b="57925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 b="49426"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5" t="1094" r="-273" b="56287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704263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E54EA60-B0A0-5747-AA7E-AA7640277D86}"/>
              </a:ext>
            </a:extLst>
          </p:cNvPr>
          <p:cNvGraphicFramePr>
            <a:graphicFrameLocks/>
          </p:cNvGraphicFramePr>
          <p:nvPr/>
        </p:nvGraphicFramePr>
        <p:xfrm>
          <a:off x="1362741" y="832931"/>
          <a:ext cx="9248348" cy="498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Iteration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39513-86E1-2040-8E1E-1857640B0649}"/>
              </a:ext>
            </a:extLst>
          </p:cNvPr>
          <p:cNvSpPr txBox="1"/>
          <p:nvPr/>
        </p:nvSpPr>
        <p:spPr>
          <a:xfrm>
            <a:off x="2628846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4D89-B05E-A54E-BFB4-0D0224AA9649}"/>
              </a:ext>
            </a:extLst>
          </p:cNvPr>
          <p:cNvSpPr txBox="1"/>
          <p:nvPr/>
        </p:nvSpPr>
        <p:spPr>
          <a:xfrm>
            <a:off x="4461143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166E0-9EF7-0444-9D1B-6FAFA115CBB6}"/>
              </a:ext>
            </a:extLst>
          </p:cNvPr>
          <p:cNvSpPr txBox="1"/>
          <p:nvPr/>
        </p:nvSpPr>
        <p:spPr>
          <a:xfrm>
            <a:off x="6241371" y="57893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5688-027D-814C-AC5D-04D06D9D1C60}"/>
              </a:ext>
            </a:extLst>
          </p:cNvPr>
          <p:cNvSpPr txBox="1"/>
          <p:nvPr/>
        </p:nvSpPr>
        <p:spPr>
          <a:xfrm>
            <a:off x="8073668" y="577765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DDDA-0F9A-024B-B4C5-83962397F309}"/>
              </a:ext>
            </a:extLst>
          </p:cNvPr>
          <p:cNvSpPr txBox="1"/>
          <p:nvPr/>
        </p:nvSpPr>
        <p:spPr>
          <a:xfrm>
            <a:off x="984739" y="5796151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49683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350"/>
            <a:ext cx="12245009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383325" y="1097617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429846" y="2898676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75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Other: Persona-chat, DailyDialog, Cornell Movie-Dialogs Corpus </a:t>
            </a:r>
          </a:p>
        </p:txBody>
      </p:sp>
    </p:spTree>
    <p:extLst>
      <p:ext uri="{BB962C8B-B14F-4D97-AF65-F5344CB8AC3E}">
        <p14:creationId xmlns:p14="http://schemas.microsoft.com/office/powerpoint/2010/main" val="6531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1EA873-ED7A-C14F-9774-470F27E499B2}"/>
              </a:ext>
            </a:extLst>
          </p:cNvPr>
          <p:cNvGraphicFramePr>
            <a:graphicFrameLocks noGrp="1"/>
          </p:cNvGraphicFramePr>
          <p:nvPr/>
        </p:nvGraphicFramePr>
        <p:xfrm>
          <a:off x="414285" y="1393686"/>
          <a:ext cx="11363426" cy="3793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92110">
                  <a:extLst>
                    <a:ext uri="{9D8B030D-6E8A-4147-A177-3AD203B41FA5}">
                      <a16:colId xmlns:a16="http://schemas.microsoft.com/office/drawing/2014/main" val="3556145674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680980606"/>
                    </a:ext>
                  </a:extLst>
                </a:gridCol>
                <a:gridCol w="3387969">
                  <a:extLst>
                    <a:ext uri="{9D8B030D-6E8A-4147-A177-3AD203B41FA5}">
                      <a16:colId xmlns:a16="http://schemas.microsoft.com/office/drawing/2014/main" val="1382138480"/>
                    </a:ext>
                  </a:extLst>
                </a:gridCol>
                <a:gridCol w="3313870">
                  <a:extLst>
                    <a:ext uri="{9D8B030D-6E8A-4147-A177-3AD203B41FA5}">
                      <a16:colId xmlns:a16="http://schemas.microsoft.com/office/drawing/2014/main" val="3185436530"/>
                    </a:ext>
                  </a:extLst>
                </a:gridCol>
              </a:tblGrid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Source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Average Rank</a:t>
                      </a:r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/>
                        <a:t>Example Prompt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Example Responses</a:t>
                      </a:r>
                    </a:p>
                  </a:txBody>
                  <a:tcPr marL="117939" marR="117939" marT="58970" marB="58970"/>
                </a:tc>
                <a:extLst>
                  <a:ext uri="{0D108BD9-81ED-4DB2-BD59-A6C34878D82A}">
                    <a16:rowId xmlns:a16="http://schemas.microsoft.com/office/drawing/2014/main" val="843344445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Other</a:t>
                      </a:r>
                      <a:endParaRPr lang="en-KR" sz="2300" dirty="0"/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3.59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5738" indent="0" algn="l">
                        <a:tabLst/>
                      </a:pPr>
                      <a:r>
                        <a:rPr lang="en-KR" sz="2300" i="1" dirty="0"/>
                        <a:t>I made this beautiful salmon mousse that just looked like a puddle of spit. 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What?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62296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SPOLIN</a:t>
                      </a:r>
                      <a:endParaRPr lang="en-KR" sz="2300" b="1" i="0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3.37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And it’s delicious!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37357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/>
                        <a:t>Other </a:t>
                      </a:r>
                      <a:r>
                        <a:rPr lang="en-KR" sz="2300">
                          <a:sym typeface="Wingdings" pitchFamily="2" charset="2"/>
                        </a:rPr>
                        <a:t></a:t>
                      </a:r>
                      <a:r>
                        <a:rPr lang="en-KR" sz="2300"/>
                        <a:t> </a:t>
                      </a:r>
                      <a:r>
                        <a:rPr lang="en-KR" sz="2400" b="1" spc="-150">
                          <a:latin typeface="Bell MT" panose="02020503060305020303" pitchFamily="18" charset="77"/>
                        </a:rPr>
                        <a:t>SPOLIN</a:t>
                      </a:r>
                      <a:r>
                        <a:rPr lang="en-KR" sz="2300"/>
                        <a:t>*</a:t>
                      </a:r>
                      <a:endParaRPr lang="en-KR" sz="2300" b="1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b="1" dirty="0"/>
                        <a:t>3.27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That’s the kind of thing you do when you’re in love.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87694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 dirty="0"/>
                        <a:t>Gold</a:t>
                      </a: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1.93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It was genius. It’s making me hungry thinking about it. 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7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77058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0" y="1255394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of the OpenSubtitles </a:t>
            </a:r>
          </a:p>
          <a:p>
            <a:r>
              <a:rPr lang="en-KR" dirty="0"/>
              <a:t>Collected 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28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(MMI)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9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C1F0-C178-6E42-AB48-3504FFBE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Improv is not only about dialogue and single-turn </a:t>
            </a:r>
            <a:r>
              <a:rPr lang="en-KR" i="1" dirty="0"/>
              <a:t>yes-ands</a:t>
            </a:r>
            <a:r>
              <a:rPr lang="en-KR" dirty="0"/>
              <a:t>:</a:t>
            </a:r>
          </a:p>
          <a:p>
            <a:pPr lvl="1"/>
            <a:r>
              <a:rPr lang="en-KR" dirty="0"/>
              <a:t>Multi-turn </a:t>
            </a:r>
            <a:r>
              <a:rPr lang="en-KR" i="1" dirty="0"/>
              <a:t>yes-ands </a:t>
            </a:r>
            <a:r>
              <a:rPr lang="en-KR" dirty="0"/>
              <a:t>(long term consistency) </a:t>
            </a:r>
            <a:endParaRPr lang="en-KR" i="1" dirty="0"/>
          </a:p>
          <a:p>
            <a:pPr lvl="1"/>
            <a:r>
              <a:rPr lang="en-KR" dirty="0"/>
              <a:t>Humor</a:t>
            </a:r>
          </a:p>
          <a:p>
            <a:pPr lvl="1"/>
            <a:r>
              <a:rPr lang="en-KR" dirty="0"/>
              <a:t>Character-building</a:t>
            </a:r>
          </a:p>
          <a:p>
            <a:pPr lvl="1"/>
            <a:r>
              <a:rPr lang="en-KR" dirty="0"/>
              <a:t>Scene-building</a:t>
            </a:r>
          </a:p>
          <a:p>
            <a:pPr lvl="1"/>
            <a:r>
              <a:rPr lang="en-KR" dirty="0"/>
              <a:t>“If this is true, then what else is also true?”</a:t>
            </a:r>
          </a:p>
          <a:p>
            <a:r>
              <a:rPr lang="en-KR" dirty="0"/>
              <a:t>Yes-and </a:t>
            </a:r>
            <a:r>
              <a:rPr lang="en-US" dirty="0"/>
              <a:t>classifier as a learnable evaluation metric for conversational dialogue systems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2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9C74-79F9-FE4B-BA5D-EF95B9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Active Social Engineering Defense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E3FF-9877-9742-B01F-B3AA9FE12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30915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F3E2-B7A0-9946-A255-AA7C84CE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37D7-CD55-9949-A545-431F346D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Justin at </a:t>
            </a:r>
            <a:r>
              <a:rPr lang="en-US" dirty="0">
                <a:hlinkClick r:id="rId2"/>
              </a:rPr>
              <a:t>jcho@isi.edu</a:t>
            </a:r>
            <a:r>
              <a:rPr lang="en-US" dirty="0"/>
              <a:t> or visit our project page: </a:t>
            </a:r>
            <a:r>
              <a:rPr lang="en-US" dirty="0">
                <a:hlinkClick r:id="rId3"/>
              </a:rPr>
              <a:t>https://justin-cho.com/spolin</a:t>
            </a:r>
            <a:r>
              <a:rPr lang="en-US" dirty="0"/>
              <a:t> </a:t>
            </a:r>
          </a:p>
          <a:p>
            <a:r>
              <a:rPr lang="en-US" dirty="0"/>
              <a:t>Dataset and models: </a:t>
            </a:r>
            <a:r>
              <a:rPr lang="en-US" dirty="0">
                <a:hlinkClick r:id="rId4"/>
              </a:rPr>
              <a:t>https://github.com/wise-east/spolin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5"/>
              </a:rPr>
              <a:t>https://spolin.isi.edu/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1450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CECB46FE-DFC7-A54D-BF71-CF0C0ADCA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1" y="1480740"/>
            <a:ext cx="7551018" cy="3896519"/>
          </a:xfrm>
        </p:spPr>
      </p:pic>
    </p:spTree>
    <p:extLst>
      <p:ext uri="{BB962C8B-B14F-4D97-AF65-F5344CB8AC3E}">
        <p14:creationId xmlns:p14="http://schemas.microsoft.com/office/powerpoint/2010/main" val="1245341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FD4FDF-D915-624B-834B-52475CE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5" y="219075"/>
            <a:ext cx="3877110" cy="5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3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7EB2B-9D63-854B-940C-2819052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53" y="764581"/>
            <a:ext cx="6268494" cy="5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B1D281-A590-3743-8E64-62186D2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65" y="219075"/>
            <a:ext cx="4990469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03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A0BB52-C5BA-2B49-88D6-B22657DC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6" y="486202"/>
            <a:ext cx="5145587" cy="56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3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21819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System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 (as far as I know):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0563-97DD-CA46-BABF-838ED1A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0" y="2060291"/>
            <a:ext cx="8445394" cy="39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</p:spTree>
    <p:extLst>
      <p:ext uri="{BB962C8B-B14F-4D97-AF65-F5344CB8AC3E}">
        <p14:creationId xmlns:p14="http://schemas.microsoft.com/office/powerpoint/2010/main" val="399312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static corpus)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/ intent classification accuracy (sentence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identification – Macro F1 (span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Exact match of slots (and intent) (sentence level)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active interaction)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15748" y="3322982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8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97EE-307A-ED48-9A33-1A9E154A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Duplex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0F9D-7766-E342-93A0-81F9956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Very realistic ASR</a:t>
            </a:r>
          </a:p>
          <a:p>
            <a:pPr lvl="1"/>
            <a:r>
              <a:rPr lang="en-US"/>
              <a:t>great speech synthesis</a:t>
            </a:r>
          </a:p>
          <a:p>
            <a:pPr lvl="1"/>
            <a:r>
              <a:rPr lang="en-US"/>
              <a:t>disfluencies in a lot of the right places</a:t>
            </a:r>
          </a:p>
          <a:p>
            <a:r>
              <a:rPr lang="en-US"/>
              <a:t>Task-oriented bot but flipped roles</a:t>
            </a:r>
          </a:p>
          <a:p>
            <a:pPr lvl="1"/>
            <a:r>
              <a:rPr lang="en-US"/>
              <a:t>you communicate with it via google assistant</a:t>
            </a:r>
          </a:p>
          <a:p>
            <a:pPr lvl="1"/>
            <a:r>
              <a:rPr lang="en-US"/>
              <a:t>duplex calls restaurants and provides info</a:t>
            </a:r>
          </a:p>
          <a:p>
            <a:r>
              <a:rPr lang="en-US"/>
              <a:t>Very narrow domain/intent space</a:t>
            </a:r>
          </a:p>
          <a:p>
            <a:pPr lvl="1"/>
            <a:r>
              <a:rPr lang="en-US"/>
              <a:t>only restaurants, only specific ones they’ve vetted</a:t>
            </a:r>
          </a:p>
          <a:p>
            <a:pPr lvl="1"/>
            <a:r>
              <a:rPr lang="en-US"/>
              <a:t>falls back to human 25% of the time</a:t>
            </a:r>
          </a:p>
          <a:p>
            <a:r>
              <a:rPr lang="en-US"/>
              <a:t>Lots of details not revealed</a:t>
            </a:r>
          </a:p>
          <a:p>
            <a:pPr lvl="1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A4FFDE-661E-5363-933F-C118B164B91D}"/>
              </a:ext>
            </a:extLst>
          </p:cNvPr>
          <p:cNvCxnSpPr/>
          <p:nvPr/>
        </p:nvCxnSpPr>
        <p:spPr>
          <a:xfrm flipV="1">
            <a:off x="504497" y="126124"/>
            <a:ext cx="3857296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52585-66BC-F251-5779-7B6CEC2F4388}"/>
              </a:ext>
            </a:extLst>
          </p:cNvPr>
          <p:cNvSpPr txBox="1"/>
          <p:nvPr/>
        </p:nvSpPr>
        <p:spPr>
          <a:xfrm>
            <a:off x="5065986" y="365125"/>
            <a:ext cx="54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Deprecated 12/22! (“phone calls from google assistant”)</a:t>
            </a:r>
          </a:p>
        </p:txBody>
      </p:sp>
    </p:spTree>
    <p:extLst>
      <p:ext uri="{BB962C8B-B14F-4D97-AF65-F5344CB8AC3E}">
        <p14:creationId xmlns:p14="http://schemas.microsoft.com/office/powerpoint/2010/main" val="294798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5525E-05ED-6B47-B8B7-E960101E9626}"/>
              </a:ext>
            </a:extLst>
          </p:cNvPr>
          <p:cNvSpPr txBox="1"/>
          <p:nvPr/>
        </p:nvSpPr>
        <p:spPr>
          <a:xfrm>
            <a:off x="8817797" y="368557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3F6D60-CA15-6C45-8D1C-B6F4284E7FD2}"/>
              </a:ext>
            </a:extLst>
          </p:cNvPr>
          <p:cNvSpPr/>
          <p:nvPr/>
        </p:nvSpPr>
        <p:spPr>
          <a:xfrm rot="9485886">
            <a:off x="7655104" y="3849987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8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4086012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81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63697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059226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754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8CF4E-A77E-6B4D-9021-A50ABB64065D}"/>
              </a:ext>
            </a:extLst>
          </p:cNvPr>
          <p:cNvSpPr txBox="1"/>
          <p:nvPr/>
        </p:nvSpPr>
        <p:spPr>
          <a:xfrm>
            <a:off x="1510553" y="5009322"/>
            <a:ext cx="459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5.   Evaluation is very unclear!</a:t>
            </a:r>
          </a:p>
        </p:txBody>
      </p:sp>
    </p:spTree>
    <p:extLst>
      <p:ext uri="{BB962C8B-B14F-4D97-AF65-F5344CB8AC3E}">
        <p14:creationId xmlns:p14="http://schemas.microsoft.com/office/powerpoint/2010/main" val="1167210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52411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961881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 (90s-00s)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won Loebner prize but not Turing Test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Cleverbot (08-teens)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IR-based, good online support, some notoriety for google home devices talking to each other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gen transformer models – DialoGPT (20), BlenderBot (20) </a:t>
            </a:r>
          </a:p>
          <a:p>
            <a:r>
              <a:rPr lang="en-US" sz="6000" dirty="0">
                <a:latin typeface="Calibri" charset="0"/>
                <a:ea typeface="Calibri" charset="0"/>
                <a:cs typeface="Calibri" charset="0"/>
              </a:rPr>
              <a:t>ChatGPT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LlamaChat, Falcon-Chat, h2oGPT, ... – use RLHF </a:t>
            </a:r>
            <a:endParaRPr lang="en-US" altLang="zh-CN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376686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777531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738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82491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51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747859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4122564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5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9719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14711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8531-A664-A38A-D86C-9C0E77B9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Unearthed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A9D8-1018-AEC3-0686-9C6F1A5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Nobody actually ever saw the code</a:t>
            </a:r>
          </a:p>
          <a:p>
            <a:r>
              <a:rPr lang="en-US"/>
              <a:t>There are a lot of imitations out there but without exactly the same behavior reported in the paper</a:t>
            </a:r>
          </a:p>
          <a:p>
            <a:r>
              <a:rPr lang="en-US"/>
              <a:t>In 2021 a small team unearthed the paper records of the code and has been transcribing the actual original code and other related imitations at https://sites.google.com/view/elizagen-org/the-original-eliza</a:t>
            </a:r>
          </a:p>
          <a:p>
            <a:r>
              <a:rPr lang="en-US"/>
              <a:t>Mostly of historical interest but there are some actual apps you can use to try it out (iAltair on iphone...)</a:t>
            </a:r>
          </a:p>
        </p:txBody>
      </p:sp>
    </p:spTree>
    <p:extLst>
      <p:ext uri="{BB962C8B-B14F-4D97-AF65-F5344CB8AC3E}">
        <p14:creationId xmlns:p14="http://schemas.microsoft.com/office/powerpoint/2010/main" val="1262378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33204918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47954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3724638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256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28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268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1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759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/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90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/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6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/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/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842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/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221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BAE3-21EE-084B-83B8-D72D496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 err="1"/>
              <a:t>ChatBots</a:t>
            </a:r>
            <a:r>
              <a:rPr lang="en-US" dirty="0"/>
              <a:t>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D0BA-AF80-A244-8C42-E539C16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Purely automatic metrics don't seem sufficient</a:t>
            </a:r>
          </a:p>
          <a:p>
            <a:r>
              <a:rPr lang="en-US" dirty="0"/>
              <a:t>Human metrics have all the same problems humans usually have (inconsistent, expensive); can measure length of engagement, can ask opinion...</a:t>
            </a:r>
          </a:p>
          <a:p>
            <a:r>
              <a:rPr lang="en-US" dirty="0"/>
              <a:t>There is lots of active research into this (not presented here)!</a:t>
            </a:r>
          </a:p>
        </p:txBody>
      </p:sp>
    </p:spTree>
    <p:extLst>
      <p:ext uri="{BB962C8B-B14F-4D97-AF65-F5344CB8AC3E}">
        <p14:creationId xmlns:p14="http://schemas.microsoft.com/office/powerpoint/2010/main" val="2815752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FE2A2-6F7B-E7B3-1DD8-034A206B2476}"/>
              </a:ext>
            </a:extLst>
          </p:cNvPr>
          <p:cNvSpPr txBox="1"/>
          <p:nvPr/>
        </p:nvSpPr>
        <p:spPr>
          <a:xfrm>
            <a:off x="1646983" y="6138041"/>
            <a:ext cx="68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Mostly same old story: LSTMs, then Transformers, but need lots of data</a:t>
            </a:r>
          </a:p>
        </p:txBody>
      </p:sp>
    </p:spTree>
    <p:extLst>
      <p:ext uri="{BB962C8B-B14F-4D97-AF65-F5344CB8AC3E}">
        <p14:creationId xmlns:p14="http://schemas.microsoft.com/office/powerpoint/2010/main" val="3151174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2493-0155-0142-BA99-E54DA489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9418-399B-1E4F-F3B4-B4B77A3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Chat example dialogue corpora – lots! including...</a:t>
            </a:r>
          </a:p>
          <a:p>
            <a:pPr lvl="1"/>
            <a:r>
              <a:rPr lang="en-US"/>
              <a:t>ConvAI – crowd sourced conversations between humans and humans or bots (v2: 131k turns, 18k dialogues)</a:t>
            </a:r>
          </a:p>
          <a:p>
            <a:pPr lvl="1"/>
            <a:r>
              <a:rPr lang="en-US"/>
              <a:t>PersonaChat  – 200k human dialogues given artificial “personas”</a:t>
            </a:r>
          </a:p>
          <a:p>
            <a:pPr lvl="1"/>
            <a:r>
              <a:rPr lang="en-US"/>
              <a:t>Cornell Movie Dialogues – scripted dialogue from movies (300k turns, 617 movies)</a:t>
            </a:r>
          </a:p>
          <a:p>
            <a:pPr lvl="1"/>
            <a:r>
              <a:rPr lang="en-US"/>
              <a:t>Daily Dialog – crawled english learning dialogues (labeled with emotion and topic). 104k turns, 13k dialogues</a:t>
            </a:r>
          </a:p>
          <a:p>
            <a:pPr lvl="1"/>
            <a:r>
              <a:rPr lang="en-US"/>
              <a:t>OpenAssistant – human generated assistant-style conversations; 161k turns, 35 languages, 10k conversations, scored for quality</a:t>
            </a:r>
          </a:p>
          <a:p>
            <a:pPr lvl="1"/>
            <a:r>
              <a:rPr lang="en-US"/>
              <a:t>Wizard of Wikipedia – 167k turns, 18k dialogues, discussions grounded in wikipedia articles</a:t>
            </a:r>
          </a:p>
          <a:p>
            <a:r>
              <a:rPr lang="en-US"/>
              <a:t>Non-dialogue retrofitted sets</a:t>
            </a:r>
          </a:p>
          <a:p>
            <a:pPr lvl="1"/>
            <a:r>
              <a:rPr lang="en-US"/>
              <a:t>Twitter/Reddit “dialogue” – posts and responses</a:t>
            </a:r>
          </a:p>
          <a:p>
            <a:pPr lvl="1"/>
            <a:r>
              <a:rPr lang="en-US"/>
              <a:t>commonsense qa – 12k questions, multiple choice</a:t>
            </a:r>
          </a:p>
          <a:p>
            <a:pPr lvl="1"/>
            <a:r>
              <a:rPr lang="en-US"/>
              <a:t>natural questions – 300k questions and answers sourced online</a:t>
            </a:r>
          </a:p>
        </p:txBody>
      </p:sp>
    </p:spTree>
    <p:extLst>
      <p:ext uri="{BB962C8B-B14F-4D97-AF65-F5344CB8AC3E}">
        <p14:creationId xmlns:p14="http://schemas.microsoft.com/office/powerpoint/2010/main" val="2366433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4F78-0426-AC97-784C-12A08FA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 (e.g. </a:t>
            </a:r>
            <a:r>
              <a:rPr lang="en-US">
                <a:hlinkClick r:id="rId2"/>
              </a:rPr>
              <a:t>h2oai</a:t>
            </a:r>
            <a:r>
              <a:rPr lang="en-US"/>
              <a:t>, but there are slight variations)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47EB-4708-F302-4589-37FB6AF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Pretrain Model</a:t>
            </a:r>
          </a:p>
          <a:p>
            <a:pPr lvl="1"/>
            <a:r>
              <a:rPr lang="en-US"/>
              <a:t>several weeks of next-word prediction on The Pile, RefinedWeb, etc. (TiB-level internet data with varying amounts of secret cleaning)</a:t>
            </a:r>
          </a:p>
          <a:p>
            <a:r>
              <a:rPr lang="en-US"/>
              <a:t>Finetune Model</a:t>
            </a:r>
          </a:p>
          <a:p>
            <a:pPr lvl="1"/>
            <a:r>
              <a:rPr lang="en-US"/>
              <a:t>predict output given input using e.g. openassistant or similar conversation corpus</a:t>
            </a:r>
          </a:p>
          <a:p>
            <a:pPr lvl="1"/>
            <a:r>
              <a:rPr lang="en-US"/>
              <a:t>more efficient fine tuning using parameter-efficient methods such as LoRA</a:t>
            </a:r>
          </a:p>
          <a:p>
            <a:r>
              <a:rPr lang="en-US"/>
              <a:t>RLHF tuning (possibly not in h2oai?)</a:t>
            </a:r>
          </a:p>
          <a:p>
            <a:pPr lvl="1"/>
            <a:r>
              <a:rPr lang="en-US"/>
              <a:t>For task instead of token quality</a:t>
            </a:r>
          </a:p>
          <a:p>
            <a:pPr lvl="1"/>
            <a:r>
              <a:rPr lang="en-US"/>
              <a:t>Using task quality model, evaluate generated dialogues and use techniques like PPO to adjust weights to improve according to quality metric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19196</TotalTime>
  <Words>8389</Words>
  <Application>Microsoft Macintosh PowerPoint</Application>
  <PresentationFormat>Widescreen</PresentationFormat>
  <Paragraphs>1214</Paragraphs>
  <Slides>152</Slides>
  <Notes>51</Notes>
  <HiddenSlides>73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Arial</vt:lpstr>
      <vt:lpstr>Bell MT</vt:lpstr>
      <vt:lpstr>Calibri</vt:lpstr>
      <vt:lpstr>Calibri Light</vt:lpstr>
      <vt:lpstr>Cambria Math</vt:lpstr>
      <vt:lpstr>Courier</vt:lpstr>
      <vt:lpstr>Palatino Linotype</vt:lpstr>
      <vt:lpstr>Times New Roman</vt:lpstr>
      <vt:lpstr>Verdana</vt:lpstr>
      <vt:lpstr>Wingdings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Divide The World</vt:lpstr>
      <vt:lpstr>Frame-based dialog agents</vt:lpstr>
      <vt:lpstr>Breakdown of the Task</vt:lpstr>
      <vt:lpstr>The Frame</vt:lpstr>
      <vt:lpstr>Frame-based dialogue agents</vt:lpstr>
      <vt:lpstr>PowerPoint Presentation</vt:lpstr>
      <vt:lpstr>Not super general (emphasis mine)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slots</vt:lpstr>
      <vt:lpstr>Natural Language Understanding for filling slots</vt:lpstr>
      <vt:lpstr>Rule-based Slot-filling</vt:lpstr>
      <vt:lpstr>Siri uses GUS architecture (as far as I know): Condition-Action Rules</vt:lpstr>
      <vt:lpstr>Rule sets</vt:lpstr>
      <vt:lpstr>Part of ontology for meeting task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Domain-Focused fine-grained acts</vt:lpstr>
      <vt:lpstr>Example</vt:lpstr>
      <vt:lpstr>How Is This Done?</vt:lpstr>
      <vt:lpstr>Syntax Clues</vt:lpstr>
      <vt:lpstr>How It's Done (Neural Belief Tracker)</vt:lpstr>
      <vt:lpstr>More Important Than Model: Data!</vt:lpstr>
      <vt:lpstr>PowerPoint Presentation</vt:lpstr>
      <vt:lpstr>Evaluation (from static corpus)</vt:lpstr>
      <vt:lpstr>Evaluation (from active interaction)</vt:lpstr>
      <vt:lpstr>Evaluation Metrics</vt:lpstr>
      <vt:lpstr>Results from Neural Belief Tracker</vt:lpstr>
      <vt:lpstr>Google Duplex</vt:lpstr>
      <vt:lpstr>Summary</vt:lpstr>
      <vt:lpstr>Divide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PowerPoint Presentation</vt:lpstr>
      <vt:lpstr>Keywords are ranked from specific to general</vt:lpstr>
      <vt:lpstr>NONE</vt:lpstr>
      <vt:lpstr>Memory</vt:lpstr>
      <vt:lpstr>Some implications</vt:lpstr>
      <vt:lpstr>ELIZA Unearthed</vt:lpstr>
      <vt:lpstr>Parry</vt:lpstr>
      <vt:lpstr>Parry’s persona</vt:lpstr>
      <vt:lpstr>Affect variables</vt:lpstr>
      <vt:lpstr>Lots of complex I-O rules</vt:lpstr>
      <vt:lpstr>Flare concepts</vt:lpstr>
      <vt:lpstr>A Parry conversation</vt:lpstr>
      <vt:lpstr>When fear is high, the model won’t discuss its beliefs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Evaluation of ChatBots is Hard!</vt:lpstr>
      <vt:lpstr>PowerPoint Presentation</vt:lpstr>
      <vt:lpstr>Chat Data</vt:lpstr>
      <vt:lpstr>General Approach (e.g. h2oai, but there are slight variations)</vt:lpstr>
      <vt:lpstr>Specific Dialogue Approaches</vt:lpstr>
      <vt:lpstr>Still Not So Great (in 2023)</vt:lpstr>
      <vt:lpstr>Sample Results from Google’s baseline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Conversational Dialogue Systems </vt:lpstr>
      <vt:lpstr>Issues with Conversational Dialogue Systems </vt:lpstr>
      <vt:lpstr>What is Grounding?</vt:lpstr>
      <vt:lpstr>Inspiration from Improvisational Theatre (Improv)</vt:lpstr>
      <vt:lpstr>Goals</vt:lpstr>
      <vt:lpstr>Limitations of Existing Dialogue Datasets</vt:lpstr>
      <vt:lpstr>What about existing improv corpora?</vt:lpstr>
      <vt:lpstr>Spontaneanation by Paul F. Tompkins </vt:lpstr>
      <vt:lpstr>Mechanical Turk Interface</vt:lpstr>
      <vt:lpstr>Cornell Movie-Dialogs Corpus</vt:lpstr>
      <vt:lpstr>Data Augmentation</vt:lpstr>
      <vt:lpstr>Validation Interface</vt:lpstr>
      <vt:lpstr>Iteration Results</vt:lpstr>
      <vt:lpstr>Selected Pairs Of Learnable ImprovisatioN (SPOLIN)</vt:lpstr>
      <vt:lpstr>Evaluation</vt:lpstr>
      <vt:lpstr>Evalution Results</vt:lpstr>
      <vt:lpstr>Evalution Results</vt:lpstr>
      <vt:lpstr>SPOLIN-extended</vt:lpstr>
      <vt:lpstr>Demo</vt:lpstr>
      <vt:lpstr>Contribution Summary</vt:lpstr>
      <vt:lpstr>Future Work</vt:lpstr>
      <vt:lpstr>Active Social Engineering Defense Program</vt:lpstr>
      <vt:lpstr>Thank you!</vt:lpstr>
      <vt:lpstr>Appendix</vt:lpstr>
      <vt:lpstr>Appendix</vt:lpstr>
      <vt:lpstr>Appendix</vt:lpstr>
      <vt:lpstr>Appendix</vt:lpstr>
      <vt:lpstr>Appendix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70</cp:revision>
  <dcterms:created xsi:type="dcterms:W3CDTF">2018-10-17T21:32:42Z</dcterms:created>
  <dcterms:modified xsi:type="dcterms:W3CDTF">2023-11-06T18:19:24Z</dcterms:modified>
</cp:coreProperties>
</file>